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2"/>
  </p:notesMasterIdLst>
  <p:sldIdLst>
    <p:sldId id="256" r:id="rId2"/>
    <p:sldId id="257" r:id="rId3"/>
    <p:sldId id="279" r:id="rId4"/>
    <p:sldId id="258" r:id="rId5"/>
    <p:sldId id="259" r:id="rId6"/>
    <p:sldId id="277" r:id="rId7"/>
    <p:sldId id="260" r:id="rId8"/>
    <p:sldId id="290" r:id="rId9"/>
    <p:sldId id="288" r:id="rId10"/>
    <p:sldId id="278" r:id="rId11"/>
    <p:sldId id="280" r:id="rId12"/>
    <p:sldId id="281" r:id="rId13"/>
    <p:sldId id="262" r:id="rId14"/>
    <p:sldId id="283" r:id="rId15"/>
    <p:sldId id="275" r:id="rId16"/>
    <p:sldId id="263" r:id="rId17"/>
    <p:sldId id="264" r:id="rId18"/>
    <p:sldId id="284" r:id="rId19"/>
    <p:sldId id="265" r:id="rId20"/>
    <p:sldId id="282" r:id="rId21"/>
    <p:sldId id="266" r:id="rId22"/>
    <p:sldId id="267" r:id="rId23"/>
    <p:sldId id="268" r:id="rId24"/>
    <p:sldId id="271" r:id="rId25"/>
    <p:sldId id="272" r:id="rId26"/>
    <p:sldId id="274" r:id="rId27"/>
    <p:sldId id="291" r:id="rId28"/>
    <p:sldId id="287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EAC1-9AE5-45F7-9FE8-A3539496406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056C8-9E84-4399-A702-4E13C911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F34C4-9408-400C-BB80-457BEC6F24E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148F52-E269-4781-AFFC-419DDFF7F6E1}" type="datetimeFigureOut">
              <a:rPr lang="en-US" smtClean="0"/>
              <a:pPr/>
              <a:t>16-11-2021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87B492-4A9B-49D6-81B6-FC360BE4F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471488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TRANSIENT ERYTHROBLASTOPENIA OF CHILDHOOD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3600" dirty="0" smtClean="0"/>
              <a:t>                                </a:t>
            </a:r>
            <a:r>
              <a:rPr lang="en-IN" sz="2200" dirty="0" smtClean="0"/>
              <a:t>by</a:t>
            </a:r>
            <a:br>
              <a:rPr lang="en-IN" sz="2200" dirty="0" smtClean="0"/>
            </a:br>
            <a:r>
              <a:rPr lang="en-IN" sz="2200" dirty="0" smtClean="0"/>
              <a:t>                                       Dr. </a:t>
            </a:r>
            <a:r>
              <a:rPr lang="en-IN" sz="2200" dirty="0" err="1" smtClean="0"/>
              <a:t>Mahadevi</a:t>
            </a:r>
            <a:r>
              <a:rPr lang="en-IN" sz="2200" dirty="0" smtClean="0"/>
              <a:t> A.L</a:t>
            </a:r>
            <a:br>
              <a:rPr lang="en-IN" sz="2200" dirty="0" smtClean="0"/>
            </a:br>
            <a:r>
              <a:rPr lang="en-IN" sz="2200" dirty="0" smtClean="0"/>
              <a:t>                                           Assistant professor</a:t>
            </a:r>
            <a:br>
              <a:rPr lang="en-IN" sz="2200" dirty="0" smtClean="0"/>
            </a:br>
            <a:r>
              <a:rPr lang="en-IN" sz="2200" dirty="0" smtClean="0"/>
              <a:t>                                        Dept of Paediatrics</a:t>
            </a:r>
            <a:br>
              <a:rPr lang="en-IN" sz="2200" dirty="0" smtClean="0"/>
            </a:br>
            <a:r>
              <a:rPr lang="en-IN" sz="2200" dirty="0" smtClean="0"/>
              <a:t>                                      5-06-2021</a:t>
            </a:r>
            <a:br>
              <a:rPr lang="en-IN" sz="2200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000792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dirty="0" smtClean="0"/>
              <a:t>Symptoms and signs:</a:t>
            </a:r>
            <a:endParaRPr lang="en-US" dirty="0"/>
          </a:p>
          <a:p>
            <a:pPr fontAlgn="base"/>
            <a:r>
              <a:rPr lang="en-US" dirty="0"/>
              <a:t>The anemia in TEC is a slow process so some children may have no symptoms. </a:t>
            </a:r>
            <a:endParaRPr lang="en-US" dirty="0" smtClean="0"/>
          </a:p>
          <a:p>
            <a:pPr fontAlgn="base"/>
            <a:r>
              <a:rPr lang="en-US" dirty="0" smtClean="0"/>
              <a:t>These </a:t>
            </a:r>
            <a:r>
              <a:rPr lang="en-US" dirty="0"/>
              <a:t>children might be found incidentally with routine blood work or may recover without ever coming to medical attention. </a:t>
            </a:r>
            <a:endParaRPr lang="en-US" dirty="0" smtClean="0"/>
          </a:p>
          <a:p>
            <a:pPr fontAlgn="base"/>
            <a:r>
              <a:rPr lang="en-US" dirty="0" smtClean="0"/>
              <a:t>In </a:t>
            </a:r>
            <a:r>
              <a:rPr lang="en-US" dirty="0"/>
              <a:t>other patients, symptoms are related to anemia. They include:</a:t>
            </a:r>
          </a:p>
          <a:p>
            <a:pPr fontAlgn="base"/>
            <a:r>
              <a:rPr lang="en-US" dirty="0"/>
              <a:t>Fatigue or tiredness</a:t>
            </a:r>
          </a:p>
          <a:p>
            <a:pPr fontAlgn="base"/>
            <a:r>
              <a:rPr lang="en-US" dirty="0"/>
              <a:t>Pallor or pale skin</a:t>
            </a:r>
          </a:p>
          <a:p>
            <a:pPr fontAlgn="base"/>
            <a:r>
              <a:rPr lang="en-US" dirty="0"/>
              <a:t>Dizziness</a:t>
            </a:r>
          </a:p>
          <a:p>
            <a:pPr fontAlgn="base"/>
            <a:r>
              <a:rPr lang="en-US" dirty="0"/>
              <a:t>Rapid heartbeat, known as tachycardia</a:t>
            </a:r>
          </a:p>
          <a:p>
            <a:pPr fontAlgn="base"/>
            <a:r>
              <a:rPr lang="en-US" dirty="0"/>
              <a:t>Shortness of breath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n-US" dirty="0"/>
              <a:t>Diagnosis </a:t>
            </a:r>
          </a:p>
          <a:p>
            <a:pPr fontAlgn="base"/>
            <a:r>
              <a:rPr lang="en-US" dirty="0"/>
              <a:t>There is no single diagnostic test for TEC. </a:t>
            </a:r>
            <a:endParaRPr lang="en-US" dirty="0" smtClean="0"/>
          </a:p>
          <a:p>
            <a:pPr fontAlgn="base"/>
            <a:r>
              <a:rPr lang="en-US" dirty="0" smtClean="0"/>
              <a:t>Some </a:t>
            </a:r>
            <a:r>
              <a:rPr lang="en-US" dirty="0"/>
              <a:t>patients may be identified by routine blood work for well child checks. </a:t>
            </a:r>
            <a:endParaRPr lang="en-US" dirty="0" smtClean="0"/>
          </a:p>
          <a:p>
            <a:pPr fontAlgn="base"/>
            <a:r>
              <a:rPr lang="en-US" dirty="0" smtClean="0"/>
              <a:t>In </a:t>
            </a:r>
            <a:r>
              <a:rPr lang="en-US" dirty="0"/>
              <a:t>other patients, if anemia is suspected, TEC is identified on </a:t>
            </a:r>
            <a:r>
              <a:rPr lang="en-US" u="sng" dirty="0"/>
              <a:t>complete blood count </a:t>
            </a:r>
            <a:r>
              <a:rPr lang="en-US" dirty="0"/>
              <a:t>(CBC). </a:t>
            </a:r>
            <a:endParaRPr lang="en-US" dirty="0" smtClean="0"/>
          </a:p>
          <a:p>
            <a:pPr fontAlgn="base"/>
            <a:r>
              <a:rPr lang="en-US" dirty="0" smtClean="0"/>
              <a:t>In </a:t>
            </a:r>
            <a:r>
              <a:rPr lang="en-US" dirty="0"/>
              <a:t>general, the CBC will reveal isolated anemia. </a:t>
            </a:r>
            <a:endParaRPr lang="en-US" dirty="0" smtClean="0"/>
          </a:p>
          <a:p>
            <a:pPr fontAlgn="base"/>
            <a:r>
              <a:rPr lang="en-US" dirty="0" smtClean="0"/>
              <a:t>Occasionally </a:t>
            </a:r>
            <a:r>
              <a:rPr lang="en-US" dirty="0"/>
              <a:t>there may be </a:t>
            </a:r>
            <a:r>
              <a:rPr lang="en-US" u="sng" dirty="0" err="1" smtClean="0"/>
              <a:t>neutropenia</a:t>
            </a:r>
            <a:r>
              <a:rPr lang="en-US" u="sng" dirty="0"/>
              <a:t> </a:t>
            </a:r>
            <a:r>
              <a:rPr lang="en-US" dirty="0"/>
              <a:t>(a decreased number of </a:t>
            </a:r>
            <a:r>
              <a:rPr lang="en-US" dirty="0" err="1"/>
              <a:t>neutrophils</a:t>
            </a:r>
            <a:r>
              <a:rPr lang="en-US" dirty="0"/>
              <a:t>, a type of white blood cell). </a:t>
            </a:r>
            <a:endParaRPr lang="en-US" dirty="0" smtClean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red blood cells are normal sized but can be enlarged when the patient starts to recover.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r>
              <a:rPr lang="en-US" dirty="0"/>
              <a:t>The next part of the workup is a </a:t>
            </a:r>
            <a:r>
              <a:rPr lang="en-US" u="sng" dirty="0" err="1"/>
              <a:t>reticulocyte</a:t>
            </a:r>
            <a:r>
              <a:rPr lang="en-US" u="sng" dirty="0"/>
              <a:t> count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Reticulocytes</a:t>
            </a:r>
            <a:r>
              <a:rPr lang="en-US" dirty="0"/>
              <a:t> are immature red blood cells just released from the bone marrow. </a:t>
            </a:r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/>
              <a:t>in the course, the </a:t>
            </a:r>
            <a:r>
              <a:rPr lang="en-US" dirty="0" err="1"/>
              <a:t>reticulocyte</a:t>
            </a:r>
            <a:r>
              <a:rPr lang="en-US" dirty="0"/>
              <a:t> count is down, called </a:t>
            </a:r>
            <a:r>
              <a:rPr lang="en-US" dirty="0" err="1"/>
              <a:t>reticulocytopenia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the bone marrow suppression resolves, the </a:t>
            </a:r>
            <a:r>
              <a:rPr lang="en-US" dirty="0" err="1"/>
              <a:t>reticulocyte</a:t>
            </a:r>
            <a:r>
              <a:rPr lang="en-US" dirty="0"/>
              <a:t> count goes up (higher than normal) to replenish the red blood cell supply and returns to normal when the anemia resolves.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extensive workup is not usually necessary, provided the MCV is normal and the blood smear does not suggest an erythrocyte disorder or leukemia.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many cases, a CBC with differential, peripheral blood smear, and </a:t>
            </a:r>
            <a:r>
              <a:rPr lang="en-US" dirty="0" err="1"/>
              <a:t>reticulocyte</a:t>
            </a:r>
            <a:r>
              <a:rPr lang="en-US" dirty="0"/>
              <a:t> count are sufficient to evaluate TEC.</a:t>
            </a:r>
          </a:p>
          <a:p>
            <a:r>
              <a:rPr lang="en-US" dirty="0"/>
              <a:t>If the diagnosis is unclear, obtaining a bone marrow aspirate or other tests may be warranted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CBC often reveals a </a:t>
            </a:r>
            <a:r>
              <a:rPr lang="en-US" dirty="0" err="1"/>
              <a:t>normocytic</a:t>
            </a:r>
            <a:r>
              <a:rPr lang="en-US" dirty="0"/>
              <a:t>, </a:t>
            </a:r>
            <a:r>
              <a:rPr lang="en-US" dirty="0" err="1"/>
              <a:t>normochromic</a:t>
            </a:r>
            <a:r>
              <a:rPr lang="en-US" dirty="0"/>
              <a:t> anemia with a low </a:t>
            </a:r>
            <a:r>
              <a:rPr lang="en-US" dirty="0" err="1"/>
              <a:t>reticulocyte</a:t>
            </a:r>
            <a:r>
              <a:rPr lang="en-US" dirty="0"/>
              <a:t> count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Mild </a:t>
            </a:r>
            <a:r>
              <a:rPr lang="en-US" dirty="0" err="1"/>
              <a:t>neutropenia</a:t>
            </a:r>
            <a:r>
              <a:rPr lang="en-US" dirty="0"/>
              <a:t> may be noted in addition to a normal or slightly elevated platelet count.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What is mean corpuscular volum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What is mean corpuscular volum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What is mean corpuscular volum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MCV is usually low in iron deficiency; therefore, iron studies are not necessary in most cases. </a:t>
            </a:r>
          </a:p>
          <a:p>
            <a:r>
              <a:rPr lang="en-US" dirty="0" smtClean="0"/>
              <a:t>Hemoglobin electrophoresis will frequently be normal, in contrast to DBA which frequently shows an elevated hemoglobin F level. </a:t>
            </a:r>
          </a:p>
          <a:p>
            <a:r>
              <a:rPr lang="en-US" dirty="0" smtClean="0"/>
              <a:t>Elevated hemoglobin F levels have been reported during the recovery phase of TEC.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Erythrocyte adenosine deaminase (eADA) </a:t>
            </a:r>
            <a:r>
              <a:rPr lang="en-US" dirty="0" smtClean="0"/>
              <a:t>activity and i antigen score should be normal but are frequently elevated in DBA. </a:t>
            </a:r>
          </a:p>
          <a:p>
            <a:r>
              <a:rPr lang="en-US" dirty="0" smtClean="0"/>
              <a:t>Recovery phase TEC can be differentiated from </a:t>
            </a:r>
            <a:r>
              <a:rPr lang="en-US" dirty="0" err="1" smtClean="0"/>
              <a:t>hemolysis</a:t>
            </a:r>
            <a:r>
              <a:rPr lang="en-US" dirty="0" smtClean="0"/>
              <a:t> by demonstration of a normal lactate </a:t>
            </a:r>
            <a:r>
              <a:rPr lang="en-US" dirty="0" err="1" smtClean="0"/>
              <a:t>dehydrogenase</a:t>
            </a:r>
            <a:r>
              <a:rPr lang="en-US" dirty="0" smtClean="0"/>
              <a:t>, indirect bilirubin, and </a:t>
            </a:r>
            <a:r>
              <a:rPr lang="en-US" dirty="0" err="1" smtClean="0"/>
              <a:t>haptoglobin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Bone </a:t>
            </a:r>
            <a:r>
              <a:rPr lang="en-US" b="1" dirty="0"/>
              <a:t>marrow aspirate </a:t>
            </a:r>
            <a:r>
              <a:rPr lang="en-US" dirty="0"/>
              <a:t>can be helpful in distinguishing TEC from malignancy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However, malignancy can often be excluded based on the absence of depression of a second cell line, or typical signs and symptoms such as bone pain, lymphadenopathy, or hepatosplenomegaly.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Confirming the diagnosis</a:t>
            </a:r>
          </a:p>
          <a:p>
            <a:pPr>
              <a:buNone/>
            </a:pPr>
            <a:r>
              <a:rPr lang="en-US" dirty="0"/>
              <a:t>There are several things to consider when differentiating TEC from other causes of anemia:</a:t>
            </a:r>
          </a:p>
          <a:p>
            <a:r>
              <a:rPr lang="en-US" dirty="0"/>
              <a:t>1. A patient is usually between the ages of six months to four years old.</a:t>
            </a:r>
          </a:p>
          <a:p>
            <a:r>
              <a:rPr lang="en-US" dirty="0"/>
              <a:t>2. Anemia usually begins around the time of birth.</a:t>
            </a:r>
          </a:p>
          <a:p>
            <a:r>
              <a:rPr lang="en-US" dirty="0"/>
              <a:t>3. Patient with TEC usually have normal height and no congenital anomalies.</a:t>
            </a:r>
          </a:p>
          <a:p>
            <a:r>
              <a:rPr lang="en-US" dirty="0"/>
              <a:t>4. The spleen is not enlarged, there are no enlarged lymph nodes, and there is no evidence of blood loss or renal dysfunction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5. Lab results during the acute phase show </a:t>
            </a:r>
            <a:r>
              <a:rPr lang="en-US" dirty="0" err="1" smtClean="0"/>
              <a:t>reticulocytes</a:t>
            </a:r>
            <a:r>
              <a:rPr lang="en-US" dirty="0" smtClean="0"/>
              <a:t> as low to normal, leukocyte counts are usually normal, and platelet counts are normal to high. During recovery the </a:t>
            </a:r>
            <a:r>
              <a:rPr lang="en-US" dirty="0" err="1" smtClean="0"/>
              <a:t>reticulocyte</a:t>
            </a:r>
            <a:r>
              <a:rPr lang="en-US" dirty="0" smtClean="0"/>
              <a:t> count will be high.</a:t>
            </a:r>
          </a:p>
          <a:p>
            <a:r>
              <a:rPr lang="en-US" dirty="0" smtClean="0"/>
              <a:t>6. MCV is normal accept in the recovery phase.</a:t>
            </a:r>
          </a:p>
          <a:p>
            <a:r>
              <a:rPr lang="en-US" dirty="0" smtClean="0"/>
              <a:t>7. There are normal levels of folic acid, vitamin B12, serum iron, and </a:t>
            </a:r>
            <a:r>
              <a:rPr lang="en-US" dirty="0" err="1" smtClean="0"/>
              <a:t>ferritin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Spontaneous recovery typically occurs in 2 months.</a:t>
            </a:r>
          </a:p>
          <a:p>
            <a:r>
              <a:rPr lang="en-US" dirty="0" smtClean="0"/>
              <a:t>Imaging studies are usually not indicated for the diagnosis or management of TEC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Prognosis:</a:t>
            </a:r>
            <a:endParaRPr lang="en-US" dirty="0" smtClean="0"/>
          </a:p>
          <a:p>
            <a:r>
              <a:rPr lang="en-US" dirty="0" smtClean="0"/>
              <a:t> The </a:t>
            </a:r>
            <a:r>
              <a:rPr lang="en-US" dirty="0"/>
              <a:t>prognosis for TEC is excellent. </a:t>
            </a:r>
            <a:endParaRPr lang="en-US" dirty="0" smtClean="0"/>
          </a:p>
          <a:p>
            <a:r>
              <a:rPr lang="en-US" dirty="0" smtClean="0"/>
              <a:t>Anemia </a:t>
            </a:r>
            <a:r>
              <a:rPr lang="en-US" dirty="0"/>
              <a:t>typically persists one to two months and is followed by complete recovery. </a:t>
            </a: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though the vast majority of patients recover within 2 months, anemia can rarely last as long as one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Most patients spontaneously 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Erythrocyte transfusions are rarely needed except for patients with hemodynamic instability, exercise intolerance, or altered mental status.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Transient </a:t>
            </a:r>
            <a:r>
              <a:rPr lang="en-US" b="1" dirty="0" err="1"/>
              <a:t>erythroblastopenia</a:t>
            </a:r>
            <a:r>
              <a:rPr lang="en-US" b="1" dirty="0"/>
              <a:t> of childhood </a:t>
            </a:r>
            <a:r>
              <a:rPr lang="en-US" dirty="0"/>
              <a:t>(</a:t>
            </a:r>
            <a:r>
              <a:rPr lang="en-US" b="1" dirty="0"/>
              <a:t>TEC</a:t>
            </a:r>
            <a:r>
              <a:rPr lang="en-US" dirty="0"/>
              <a:t>) is an acquired, self-limited, benign disorder characterized by a temporary suppression of </a:t>
            </a:r>
            <a:r>
              <a:rPr lang="en-US" dirty="0" err="1"/>
              <a:t>erythropoiesis</a:t>
            </a:r>
            <a:r>
              <a:rPr lang="en-US" dirty="0"/>
              <a:t>, resulting in </a:t>
            </a:r>
            <a:r>
              <a:rPr lang="en-US" dirty="0" err="1"/>
              <a:t>reticulocytopenia</a:t>
            </a:r>
            <a:r>
              <a:rPr lang="en-US" dirty="0"/>
              <a:t> in the blood and development of moderate to severe </a:t>
            </a:r>
            <a:r>
              <a:rPr lang="en-US" dirty="0" err="1"/>
              <a:t>normochromic</a:t>
            </a:r>
            <a:r>
              <a:rPr lang="en-US" dirty="0"/>
              <a:t>, </a:t>
            </a:r>
            <a:r>
              <a:rPr lang="en-US" dirty="0" err="1"/>
              <a:t>normocytic</a:t>
            </a:r>
            <a:r>
              <a:rPr lang="en-US" dirty="0"/>
              <a:t> anemia.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common manifestation of the anemia is pallor.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symptoms, such as anorexia and lethargy, may also be present.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examination, a murmur or tachycardia may be evident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severe cases, hemodynamic instability may be present.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dirty="0" smtClean="0"/>
              <a:t>Treatment:</a:t>
            </a:r>
            <a:endParaRPr lang="en-US" dirty="0"/>
          </a:p>
          <a:p>
            <a:pPr fontAlgn="base"/>
            <a:r>
              <a:rPr lang="en-US" b="1" dirty="0"/>
              <a:t>Observation: </a:t>
            </a:r>
            <a:r>
              <a:rPr lang="en-US" dirty="0"/>
              <a:t>If anemia is mild and your child is asymptomatic, no treatment may be necessary. Your physician may trend your child’s blood count over time until it is resolved.</a:t>
            </a:r>
          </a:p>
          <a:p>
            <a:pPr fontAlgn="base"/>
            <a:r>
              <a:rPr lang="en-US" b="1" dirty="0"/>
              <a:t>Corticosteroids:</a:t>
            </a:r>
            <a:r>
              <a:rPr lang="en-US" dirty="0"/>
              <a:t> Sometimes steroids like prednisone have been used but there is no solid evidence that this treatment shortens the time to recovery.  </a:t>
            </a:r>
          </a:p>
          <a:p>
            <a:pPr fontAlgn="base"/>
            <a:r>
              <a:rPr lang="en-US" b="1" dirty="0"/>
              <a:t>Transfusion:</a:t>
            </a:r>
            <a:r>
              <a:rPr lang="en-US" dirty="0"/>
              <a:t> If the anemia is severe or your child is symptomatic from the anemia (dizziness, fatigue, shortness of breath, elevated heart rate, etc.) a blood transfusion may be given.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>
            <a:normAutofit/>
          </a:bodyPr>
          <a:lstStyle/>
          <a:p>
            <a:r>
              <a:rPr lang="en-US" dirty="0"/>
              <a:t>In most cases, spontaneous resolution occurs in two to eight weeks without intervention. </a:t>
            </a:r>
            <a:endParaRPr lang="en-US" dirty="0" smtClean="0"/>
          </a:p>
          <a:p>
            <a:r>
              <a:rPr lang="en-US" dirty="0" smtClean="0"/>
              <a:t>Observation </a:t>
            </a:r>
            <a:r>
              <a:rPr lang="en-US" dirty="0"/>
              <a:t>is sufficient in most cases, and erythrocyte transfusion is rarely needed except when there is hemodynamic instability or interference with quality of life</a:t>
            </a:r>
            <a:r>
              <a:rPr lang="en-US" dirty="0" smtClean="0"/>
              <a:t>.</a:t>
            </a:r>
          </a:p>
          <a:p>
            <a:r>
              <a:rPr lang="en-US" dirty="0"/>
              <a:t>Because observation is the mainstay of treatment, there are typically no adverse effects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cases where transfusion is necessary, hemolytic, allergic and infectious transfusion-related reactions may occur.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IN" dirty="0" smtClean="0"/>
              <a:t>Complications :</a:t>
            </a:r>
            <a:endParaRPr lang="en-US" dirty="0"/>
          </a:p>
          <a:p>
            <a:r>
              <a:rPr lang="en-US" dirty="0" smtClean="0"/>
              <a:t>Due </a:t>
            </a:r>
            <a:r>
              <a:rPr lang="en-US" dirty="0"/>
              <a:t>to the benign and transient nature of TEC and spontaneous resolution within two months, there are typically no complications.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anemia is severe enough, TEC may produce symptoms requiring a blood cell transfusion, although this is rare.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IN" dirty="0" smtClean="0"/>
              <a:t>Prevention </a:t>
            </a:r>
            <a:endParaRPr lang="en-US" dirty="0"/>
          </a:p>
          <a:p>
            <a:r>
              <a:rPr lang="en-US" dirty="0" smtClean="0"/>
              <a:t>Because </a:t>
            </a:r>
            <a:r>
              <a:rPr lang="en-US" dirty="0"/>
              <a:t>the cause of TEC in an individual patient varies and cannot be predicted, there are no ways to prevent TEC.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COMPARISON OF DIAMOND-BLACKFAN ANEMIA AND TRANSIENT</a:t>
            </a:r>
            <a:br>
              <a:rPr lang="en-US" sz="3200" b="1" dirty="0" smtClean="0"/>
            </a:br>
            <a:r>
              <a:rPr lang="en-US" sz="3200" b="1" dirty="0" smtClean="0"/>
              <a:t>ERYTHROBLASTOPENIA OF CHILDHOOD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624"/>
                <a:gridCol w="1508136"/>
                <a:gridCol w="3143240"/>
              </a:tblGrid>
              <a:tr h="356461">
                <a:tc>
                  <a:txBody>
                    <a:bodyPr/>
                    <a:lstStyle/>
                    <a:p>
                      <a:r>
                        <a:rPr lang="en-IN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TEC</a:t>
                      </a:r>
                      <a:endParaRPr lang="en-US" dirty="0"/>
                    </a:p>
                  </a:txBody>
                  <a:tcPr/>
                </a:tc>
              </a:tr>
              <a:tr h="356461">
                <a:tc>
                  <a:txBody>
                    <a:bodyPr/>
                    <a:lstStyle/>
                    <a:p>
                      <a:r>
                        <a:rPr lang="en-US" dirty="0" smtClean="0"/>
                        <a:t>Male : 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: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: 3</a:t>
                      </a:r>
                      <a:endParaRPr lang="en-US" dirty="0"/>
                    </a:p>
                  </a:txBody>
                  <a:tcPr/>
                </a:tc>
              </a:tr>
              <a:tr h="356461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 AT DIAGNOSIS, MALE (mo)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807">
                <a:tc>
                  <a:txBody>
                    <a:bodyPr/>
                    <a:lstStyle/>
                    <a:p>
                      <a:r>
                        <a:rPr lang="en-US" dirty="0" smtClean="0"/>
                        <a:t>Mean 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56461"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623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Range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0-408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1-120</a:t>
                      </a:r>
                      <a:endParaRPr lang="en-US" dirty="0"/>
                    </a:p>
                  </a:txBody>
                  <a:tcPr/>
                </a:tc>
              </a:tr>
              <a:tr h="2227881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 AT DIAGNOSIS, FEMALE (mo)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Boys &gt;1 yr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Girls &gt;1 yr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Etiology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Antecedent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0-768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Genetic</a:t>
                      </a:r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1-192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en-US" dirty="0" smtClean="0"/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Acquired, possibly familial</a:t>
                      </a:r>
                    </a:p>
                    <a:p>
                      <a:r>
                        <a:rPr lang="en-IN" dirty="0" smtClean="0"/>
                        <a:t>Viral Illness</a:t>
                      </a:r>
                      <a:endParaRPr lang="en-US" dirty="0"/>
                    </a:p>
                  </a:txBody>
                  <a:tcPr/>
                </a:tc>
              </a:tr>
              <a:tr h="3564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-2"/>
          <a:ext cx="9144001" cy="642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6389"/>
                <a:gridCol w="1349385"/>
                <a:gridCol w="1238227"/>
              </a:tblGrid>
              <a:tr h="461329">
                <a:tc>
                  <a:txBody>
                    <a:bodyPr/>
                    <a:lstStyle/>
                    <a:p>
                      <a:r>
                        <a:rPr lang="en-IN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TEC</a:t>
                      </a:r>
                      <a:endParaRPr lang="en-US" dirty="0"/>
                    </a:p>
                  </a:txBody>
                  <a:tcPr/>
                </a:tc>
              </a:tr>
              <a:tr h="807327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examination abnormal (congenital anomalies present)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661421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LABORATORY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Hemoglobin (g/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WBCs &lt;5,000/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Platelets &gt;400,000/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Adenosine deaminase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MCV increased at diagnosis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MCV increased during recovery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MCV increased in remission</a:t>
                      </a: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HbF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increased at diagnosis</a:t>
                      </a: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HbF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increased during recovery </a:t>
                      </a: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HbF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increased in remission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1.2-14.8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endParaRPr lang="en-IN" dirty="0" smtClean="0"/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dirty="0" smtClean="0"/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85%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2.2-12.5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Normal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5%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  <a:p>
                      <a:r>
                        <a:rPr lang="en-IN" dirty="0" smtClean="0"/>
                        <a:t>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20%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dirty="0" smtClean="0"/>
                        <a:t>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/>
                    </a:p>
                  </a:txBody>
                  <a:tcPr/>
                </a:tc>
              </a:tr>
              <a:tr h="149932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Antigen increased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Antigen increased during recovery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Antigen increased in remission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100%</a:t>
                      </a:r>
                    </a:p>
                    <a:p>
                      <a:r>
                        <a:rPr lang="en-IN" dirty="0" smtClean="0"/>
                        <a:t>100%</a:t>
                      </a:r>
                    </a:p>
                    <a:p>
                      <a:r>
                        <a:rPr lang="en-IN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20%</a:t>
                      </a:r>
                    </a:p>
                    <a:p>
                      <a:r>
                        <a:rPr lang="en-IN" dirty="0" smtClean="0"/>
                        <a:t>60%</a:t>
                      </a:r>
                    </a:p>
                    <a:p>
                      <a:r>
                        <a:rPr lang="en-IN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od Diamond: Diamond Blackfan Anemia Bl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lood Diamond: Diamond Blackfan Anemia Bl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Blood Diamond: Diamond Blackfan Anemia Blood"/>
          <p:cNvPicPr>
            <a:picLocks noChangeAspect="1" noChangeArrowheads="1"/>
          </p:cNvPicPr>
          <p:nvPr/>
        </p:nvPicPr>
        <p:blipFill>
          <a:blip r:embed="rId2"/>
          <a:srcRect t="14784"/>
          <a:stretch>
            <a:fillRect/>
          </a:stretch>
        </p:blipFill>
        <p:spPr bwMode="auto">
          <a:xfrm>
            <a:off x="155575" y="142852"/>
            <a:ext cx="8774143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Aplastic and Hypoplastic Anemias | American Academy of Pediatr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42852"/>
            <a:ext cx="8774143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Differential </a:t>
            </a:r>
            <a:r>
              <a:rPr lang="en-US" dirty="0" smtClean="0"/>
              <a:t>Diagnosis</a:t>
            </a:r>
            <a:endParaRPr lang="en-US" dirty="0"/>
          </a:p>
          <a:p>
            <a:r>
              <a:rPr lang="en-US" dirty="0"/>
              <a:t>Acute Lymphoblastic Leukemia (ALL)</a:t>
            </a:r>
          </a:p>
          <a:p>
            <a:r>
              <a:rPr lang="en-US" dirty="0"/>
              <a:t>Anemia of Prematurity</a:t>
            </a:r>
          </a:p>
          <a:p>
            <a:r>
              <a:rPr lang="en-US" dirty="0" err="1"/>
              <a:t>Aplastic</a:t>
            </a:r>
            <a:r>
              <a:rPr lang="en-US" dirty="0"/>
              <a:t> Anemia</a:t>
            </a:r>
          </a:p>
          <a:p>
            <a:r>
              <a:rPr lang="en-US" dirty="0"/>
              <a:t>Chronic Anemia</a:t>
            </a:r>
          </a:p>
          <a:p>
            <a:r>
              <a:rPr lang="en-US" dirty="0"/>
              <a:t>Diamond-</a:t>
            </a:r>
            <a:r>
              <a:rPr lang="en-US" dirty="0" err="1"/>
              <a:t>Blackfan</a:t>
            </a:r>
            <a:r>
              <a:rPr lang="en-US" dirty="0"/>
              <a:t> anemia</a:t>
            </a:r>
          </a:p>
          <a:p>
            <a:r>
              <a:rPr lang="en-US" dirty="0"/>
              <a:t>Drug-induced anemia</a:t>
            </a:r>
          </a:p>
          <a:p>
            <a:r>
              <a:rPr lang="en-US" dirty="0"/>
              <a:t>Leukemia</a:t>
            </a:r>
          </a:p>
          <a:p>
            <a:r>
              <a:rPr lang="en-US" dirty="0"/>
              <a:t>Parvovirus B19 Infection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Physiology :</a:t>
            </a:r>
            <a:endParaRPr lang="en-US" dirty="0"/>
          </a:p>
          <a:p>
            <a:r>
              <a:rPr lang="en-US" dirty="0" smtClean="0"/>
              <a:t>Erythroblasts </a:t>
            </a:r>
            <a:r>
              <a:rPr lang="en-US" dirty="0"/>
              <a:t>are the cells that develop into red blood cells and -</a:t>
            </a:r>
            <a:r>
              <a:rPr lang="en-US" dirty="0" err="1"/>
              <a:t>penia</a:t>
            </a:r>
            <a:r>
              <a:rPr lang="en-US" dirty="0"/>
              <a:t> comes from the Greek word for deficiency. </a:t>
            </a:r>
            <a:endParaRPr lang="en-US" dirty="0" smtClean="0"/>
          </a:p>
          <a:p>
            <a:r>
              <a:rPr lang="en-US" dirty="0" smtClean="0"/>
              <a:t>Essentially</a:t>
            </a:r>
            <a:r>
              <a:rPr lang="en-US" dirty="0"/>
              <a:t>, the anemia results from an inability of the bone marrow to produce red blood cells for some period of time.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                                  Thank 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TEC was first described in 1970.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most common cause of decreased erythrocyte production in children and should be suspected in an otherwise healthy child with anemia and </a:t>
            </a:r>
            <a:r>
              <a:rPr lang="en-US" dirty="0" err="1"/>
              <a:t>reticulocytopenia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occasion, it is preceded by an upper respiratory tract infection, although this is not seen in all cases. </a:t>
            </a:r>
            <a:endParaRPr lang="en-US" dirty="0" smtClean="0"/>
          </a:p>
          <a:p>
            <a:r>
              <a:rPr lang="en-US" dirty="0" smtClean="0"/>
              <a:t>TEC </a:t>
            </a:r>
            <a:r>
              <a:rPr lang="en-US" dirty="0"/>
              <a:t>has been reported in siblings, and a family history increases the likelihood of the disease.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genetic reason for this predisposition is currently unknown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Pallor is often the only presenting symptom of TEC. </a:t>
            </a:r>
            <a:endParaRPr lang="en-US" dirty="0" smtClean="0"/>
          </a:p>
          <a:p>
            <a:r>
              <a:rPr lang="en-US" dirty="0" smtClean="0"/>
              <a:t>TEC </a:t>
            </a:r>
            <a:r>
              <a:rPr lang="en-US" dirty="0"/>
              <a:t>is often discovered on a complete blood count that was done for some other reason.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543956" cy="6643710"/>
          </a:xfrm>
        </p:spPr>
        <p:txBody>
          <a:bodyPr>
            <a:normAutofit/>
          </a:bodyPr>
          <a:lstStyle/>
          <a:p>
            <a:r>
              <a:rPr lang="en-US" dirty="0"/>
              <a:t>The exact etiology is uncertain. </a:t>
            </a:r>
            <a:endParaRPr lang="en-US" dirty="0" smtClean="0"/>
          </a:p>
          <a:p>
            <a:r>
              <a:rPr lang="en-US" dirty="0" smtClean="0"/>
              <a:t>Studies </a:t>
            </a:r>
            <a:r>
              <a:rPr lang="en-US" dirty="0"/>
              <a:t>suggest that TEC may be caused by certain viral illnesses, serum inhibitors against </a:t>
            </a:r>
            <a:r>
              <a:rPr lang="en-US" dirty="0" err="1"/>
              <a:t>erythroid</a:t>
            </a:r>
            <a:r>
              <a:rPr lang="en-US" dirty="0"/>
              <a:t> progenitor cells, and cell-mediated suppression of </a:t>
            </a:r>
            <a:r>
              <a:rPr lang="en-US" dirty="0" err="1"/>
              <a:t>erythropoiesis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Viruses </a:t>
            </a:r>
            <a:r>
              <a:rPr lang="en-US" dirty="0"/>
              <a:t>that have been implicated include parvovirus B19, human herpes virus type 6, and echovirus 11; however, in most cases no virus is detected.</a:t>
            </a:r>
          </a:p>
          <a:p>
            <a:r>
              <a:rPr lang="en-US" dirty="0"/>
              <a:t>The incidence of TEC has been reported to be 4.3 cases per 100,000 children.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fontAlgn="base">
              <a:buNone/>
            </a:pPr>
            <a:r>
              <a:rPr lang="en-US" dirty="0"/>
              <a:t>Risk Factors</a:t>
            </a:r>
          </a:p>
          <a:p>
            <a:pPr fontAlgn="base"/>
            <a:r>
              <a:rPr lang="en-US" dirty="0"/>
              <a:t>As the name suggests, TEC occurs in childhood. The majority of children are diagnosed between one and four years of age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Boys appear to have a slightly increased risk compared to girls.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r>
              <a:rPr lang="en-US" dirty="0" smtClean="0"/>
              <a:t>The true incidence may be higher because many cases remain undiagnosed and resolve spontaneously. </a:t>
            </a:r>
          </a:p>
          <a:p>
            <a:r>
              <a:rPr lang="en-US" dirty="0" smtClean="0"/>
              <a:t>The median onset occurs at 18 to 26 months, with the majority of cases occurring at 1 to 4 years of age.</a:t>
            </a:r>
          </a:p>
          <a:p>
            <a:r>
              <a:rPr lang="en-US" dirty="0" smtClean="0"/>
              <a:t> TEC has been seen in all ethnicities and may be slightly more common in males than females.</a:t>
            </a:r>
          </a:p>
          <a:p>
            <a:r>
              <a:rPr lang="en-US" dirty="0" smtClean="0"/>
              <a:t> No seasonal predominance is reported. Genetics may play a role in TEC, but the exact genes involved remain unknown.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IN" dirty="0" smtClean="0"/>
              <a:t>Pathogenesis :</a:t>
            </a:r>
            <a:endParaRPr lang="en-US" dirty="0"/>
          </a:p>
          <a:p>
            <a:r>
              <a:rPr lang="en-US" dirty="0" smtClean="0"/>
              <a:t>TEC </a:t>
            </a:r>
            <a:r>
              <a:rPr lang="en-US" dirty="0"/>
              <a:t>is thought to be caused by the direct effect of viral infections or autoimmune suppression of </a:t>
            </a:r>
            <a:r>
              <a:rPr lang="en-US" dirty="0" err="1"/>
              <a:t>erythropoiesis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Anemia"/>
          <p:cNvPicPr>
            <a:picLocks noChangeAspect="1" noChangeArrowheads="1"/>
          </p:cNvPicPr>
          <p:nvPr/>
        </p:nvPicPr>
        <p:blipFill>
          <a:blip r:embed="rId2"/>
          <a:srcRect r="10867"/>
          <a:stretch>
            <a:fillRect/>
          </a:stretch>
        </p:blipFill>
        <p:spPr bwMode="auto">
          <a:xfrm>
            <a:off x="155575" y="0"/>
            <a:ext cx="8559829" cy="6357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205</TotalTime>
  <Words>1377</Words>
  <Application>Microsoft Office PowerPoint</Application>
  <PresentationFormat>On-screen Show (4:3)</PresentationFormat>
  <Paragraphs>198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  TRANSIENT ERYTHROBLASTOPENIA OF CHILDHOOD                                     by                                        Dr. Mahadevi A.L                                            Assistant professor                                         Dept of Paediatrics                                       5-06-2021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COMPARISON OF DIAMOND-BLACKFAN ANEMIA AND TRANSIENT ERYTHROBLASTOPENIA OF CHILDHOOD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ELCOT</dc:creator>
  <cp:lastModifiedBy>New</cp:lastModifiedBy>
  <cp:revision>20</cp:revision>
  <dcterms:created xsi:type="dcterms:W3CDTF">2021-06-05T04:04:39Z</dcterms:created>
  <dcterms:modified xsi:type="dcterms:W3CDTF">2021-11-16T10:33:55Z</dcterms:modified>
</cp:coreProperties>
</file>